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6858000" cx="9144000"/>
  <p:notesSz cx="6858000" cy="9144000"/>
  <p:embeddedFontLs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24111ED-C71E-44BC-A60F-A8E6A8D1C9A3}">
  <a:tblStyle styleId="{D24111ED-C71E-44BC-A60F-A8E6A8D1C9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20" Type="http://schemas.openxmlformats.org/officeDocument/2006/relationships/slide" Target="slides/slide13.xml"/><Relationship Id="rId41" Type="http://schemas.openxmlformats.org/officeDocument/2006/relationships/font" Target="fonts/CenturyGothic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CenturyGothic-bold.fntdata"/><Relationship Id="rId16" Type="http://schemas.openxmlformats.org/officeDocument/2006/relationships/slide" Target="slides/slide9.xml"/><Relationship Id="rId38" Type="http://schemas.openxmlformats.org/officeDocument/2006/relationships/font" Target="fonts/CenturyGothic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ield">
  <p:cSld name="Shield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eld.png" id="11" name="Shape 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27063" y="1170132"/>
            <a:ext cx="5216937" cy="5687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idx="1" type="body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3" type="body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5" name="Shape 15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6" name="Shape 16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" name="Shape 18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Shape 19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hape 20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Shape 21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22" name="Shape 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 2 col">
  <p:cSld name="Subhead w/ Bullets 2 col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227013" y="1709351"/>
            <a:ext cx="42420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3" type="body"/>
          </p:nvPr>
        </p:nvSpPr>
        <p:spPr>
          <a:xfrm>
            <a:off x="4627391" y="1709351"/>
            <a:ext cx="42420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">
  <p:cSld name="Subhead w/ No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 2 col">
  <p:cSld name="Subhead w/ No Bullets 2 col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227013" y="1709351"/>
            <a:ext cx="4214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3" type="body"/>
          </p:nvPr>
        </p:nvSpPr>
        <p:spPr>
          <a:xfrm>
            <a:off x="4620526" y="1709351"/>
            <a:ext cx="42696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">
  <p:cSld name="Title with no Subhead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 2 col">
  <p:cSld name="Title with no Subhead 2 col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227013" y="1112109"/>
            <a:ext cx="4248900" cy="4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4661715" y="1112109"/>
            <a:ext cx="4248900" cy="4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vens Seal">
  <p:cSld name="Stevens Se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/>
          <p:nvPr>
            <p:ph idx="1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8" name="Shape 2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9" name="Shape 29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Shape 30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1" name="Shape 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066" y="-14942"/>
            <a:ext cx="2324100" cy="13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Shape 32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33" name="Shape 33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Shape 34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" name="Shape 3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vens Clock">
  <p:cSld name="Stevens Cloc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idx="1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1" name="Shape 41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42" name="Shape 42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Shape 43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" name="Shape 44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Shape 45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46" name="Shape 46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Shape 47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48" name="Shape 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vens Fountain">
  <p:cSld name="Stevens Fountai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>
            <p:ph idx="1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" name="Shape 54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55" name="Shape 5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Shape 56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" name="Shape 5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Shape 5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59" name="Shape 59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Shape 60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rchbearer">
  <p:cSld name="Torchbear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idx="1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3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7" name="Shape 67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68" name="Shape 68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Shape 69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" name="Shape 70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72" name="Shape 72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Shape 73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74" name="Shape 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udents with NYC skyline">
  <p:cSld name="Students with NYC skylin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idx="1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3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0" name="Shape 80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81" name="Shape 81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Shape 82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" name="Shape 8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Shape 84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85" name="Shape 85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Shape 86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87" name="Shape 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dwin A Stevens Hall">
  <p:cSld name="Edwin A Stevens Hall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idx="1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3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3" name="Shape 93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4" name="Shape 94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Shape 9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" name="Shape 96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98" name="Shape 98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Shape 99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">
  <p:cSld name="Campus Aerial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idx="1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3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" name="Shape 106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7" name="Shape 107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Shape 108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" name="Shape 10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Shape 110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11" name="Shape 111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Shape 112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">
  <p:cSld name="Subhead w/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hape 115"/>
          <p:cNvCxnSpPr/>
          <p:nvPr/>
        </p:nvCxnSpPr>
        <p:spPr>
          <a:xfrm>
            <a:off x="6099048" y="6419355"/>
            <a:ext cx="3045000" cy="0"/>
          </a:xfrm>
          <a:prstGeom prst="straightConnector1">
            <a:avLst/>
          </a:prstGeom>
          <a:noFill/>
          <a:ln cap="flat" cmpd="sng" w="50800">
            <a:solidFill>
              <a:srgbClr val="DF70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Shape 116"/>
          <p:cNvCxnSpPr/>
          <p:nvPr/>
        </p:nvCxnSpPr>
        <p:spPr>
          <a:xfrm>
            <a:off x="0" y="6419912"/>
            <a:ext cx="6099000" cy="0"/>
          </a:xfrm>
          <a:prstGeom prst="straightConnector1">
            <a:avLst/>
          </a:prstGeom>
          <a:noFill/>
          <a:ln cap="flat" cmpd="sng" w="50800">
            <a:solidFill>
              <a:srgbClr val="0F78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Shape 117"/>
          <p:cNvSpPr/>
          <p:nvPr/>
        </p:nvSpPr>
        <p:spPr>
          <a:xfrm>
            <a:off x="0" y="6446520"/>
            <a:ext cx="9144000" cy="41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391150" y="6584950"/>
            <a:ext cx="2933703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0" name="Shape 120"/>
          <p:cNvGrpSpPr/>
          <p:nvPr/>
        </p:nvGrpSpPr>
        <p:grpSpPr>
          <a:xfrm>
            <a:off x="0" y="0"/>
            <a:ext cx="9144048" cy="928828"/>
            <a:chOff x="0" y="0"/>
            <a:chExt cx="9144048" cy="928828"/>
          </a:xfrm>
        </p:grpSpPr>
        <p:cxnSp>
          <p:nvCxnSpPr>
            <p:cNvPr id="121" name="Shape 121"/>
            <p:cNvCxnSpPr/>
            <p:nvPr/>
          </p:nvCxnSpPr>
          <p:spPr>
            <a:xfrm>
              <a:off x="6099048" y="26122"/>
              <a:ext cx="3045000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Shape 122"/>
            <p:cNvCxnSpPr/>
            <p:nvPr/>
          </p:nvCxnSpPr>
          <p:spPr>
            <a:xfrm>
              <a:off x="0" y="26679"/>
              <a:ext cx="6099000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23" name="Shape 123"/>
            <p:cNvPicPr preferRelativeResize="0"/>
            <p:nvPr/>
          </p:nvPicPr>
          <p:blipFill rotWithShape="1">
            <a:blip r:embed="rId2">
              <a:alphaModFix/>
            </a:blip>
            <a:srcRect b="0" l="0" r="68664" t="13020"/>
            <a:stretch/>
          </p:blipFill>
          <p:spPr>
            <a:xfrm>
              <a:off x="8323018" y="0"/>
              <a:ext cx="588773" cy="928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123824" y="3534875"/>
            <a:ext cx="8738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3000"/>
              <a:t>Analysis on Kickstarter Projects</a:t>
            </a:r>
            <a:endParaRPr b="1" i="0" sz="3000" u="none" cap="none" strike="noStrike">
              <a:solidFill>
                <a:schemeClr val="dk1"/>
              </a:solidFill>
            </a:endParaRPr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123825" y="1725700"/>
            <a:ext cx="8738700" cy="19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CS-513 - Knowledge Discovery and Data Mining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227025" y="858125"/>
            <a:ext cx="8691600" cy="52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Error rate = 0.2574032</a:t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Table -</a:t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36" name="Shape 236"/>
          <p:cNvSpPr txBox="1"/>
          <p:nvPr>
            <p:ph type="title"/>
          </p:nvPr>
        </p:nvSpPr>
        <p:spPr>
          <a:xfrm>
            <a:off x="227025" y="242675"/>
            <a:ext cx="86916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Algorithm 1 - Naive Bayes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425" y="2229723"/>
            <a:ext cx="3974125" cy="21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25" y="2998555"/>
            <a:ext cx="4267200" cy="17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227025" y="189925"/>
            <a:ext cx="8691600" cy="59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/>
              <a:t>Algorithm 2 - CART</a:t>
            </a:r>
            <a:endParaRPr sz="3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Table -</a:t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 </a:t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Error rate - </a:t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400"/>
              <a:t> 0.04897494</a:t>
            </a:r>
            <a:endParaRPr b="1" sz="2400"/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63" y="1564300"/>
            <a:ext cx="32670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925" y="1108850"/>
            <a:ext cx="5833700" cy="464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227025" y="717324"/>
            <a:ext cx="8691600" cy="53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Error rate = 0.002657555</a:t>
            </a:r>
            <a:endParaRPr b="1"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400"/>
              <a:t>Table - </a:t>
            </a:r>
            <a:endParaRPr b="1" sz="2400"/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Shape 255"/>
          <p:cNvSpPr txBox="1"/>
          <p:nvPr>
            <p:ph type="title"/>
          </p:nvPr>
        </p:nvSpPr>
        <p:spPr>
          <a:xfrm>
            <a:off x="227025" y="189925"/>
            <a:ext cx="85653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 3 - C4.5</a:t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00" y="2273875"/>
            <a:ext cx="3305925" cy="9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225" y="1291225"/>
            <a:ext cx="5276001" cy="49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227025" y="822949"/>
            <a:ext cx="8691600" cy="5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C5.0 is a classification </a:t>
            </a:r>
            <a:r>
              <a:rPr b="1" lang="en-US" sz="2000"/>
              <a:t>technique</a:t>
            </a:r>
            <a:endParaRPr b="1"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It is faster and requires less memory</a:t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/>
              <a:t>Error Rate = 0.009111617</a:t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/>
              <a:t>Table - </a:t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227025" y="225075"/>
            <a:ext cx="86181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 4 - C5.0</a:t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00" y="3491125"/>
            <a:ext cx="3378725" cy="15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x="227025" y="189925"/>
            <a:ext cx="86181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Algorithm 4 - C5.0</a:t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98" y="954025"/>
            <a:ext cx="8498301" cy="55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227025" y="189925"/>
            <a:ext cx="8691600" cy="59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/>
              <a:t>Algorithm 5 - KNN</a:t>
            </a:r>
            <a:endParaRPr sz="3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/>
              <a:t>KNN (k-Nearest Neighbors) </a:t>
            </a:r>
            <a:endParaRPr b="1" sz="2400"/>
          </a:p>
          <a:p>
            <a:pPr indent="-374650" lvl="0" marL="457200" rtl="0">
              <a:spcBef>
                <a:spcPts val="120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Supervised algorithm where a target variable is specified</a:t>
            </a:r>
            <a:endParaRPr b="1" sz="2300"/>
          </a:p>
          <a:p>
            <a:pPr indent="-374650" lvl="0" marL="457200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Target variable - state of the projects (Successful/failed)</a:t>
            </a:r>
            <a:endParaRPr b="1" sz="2300"/>
          </a:p>
          <a:p>
            <a:pPr indent="-374650" lvl="0" marL="457200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1" lang="en-US" sz="2300"/>
              <a:t>k-nearest neighbors are found using Euclidean distance -</a:t>
            </a:r>
            <a:endParaRPr b="1" sz="23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700" y="3214475"/>
            <a:ext cx="59731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227025" y="260250"/>
            <a:ext cx="8691600" cy="6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Algorithm 5 - KNN</a:t>
            </a:r>
            <a:endParaRPr sz="3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/>
              <a:t>1. Error rate with k=8 -</a:t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/>
              <a:t>[1] 0.1503417</a:t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/>
              <a:t>Table -</a:t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endParaRPr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98" y="2519048"/>
            <a:ext cx="2233600" cy="11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575" y="1044125"/>
            <a:ext cx="5671475" cy="488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227025" y="840500"/>
            <a:ext cx="8691600" cy="52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/>
              <a:t>Error rate =  0.3037206</a:t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/>
              <a:t>Table -</a:t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227025" y="207500"/>
            <a:ext cx="86916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Algorithm 6 - KKNN </a:t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75" y="2651750"/>
            <a:ext cx="3094875" cy="13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227025" y="921375"/>
            <a:ext cx="80667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Random Forest is an algorithm that develops decision </a:t>
            </a:r>
            <a:r>
              <a:rPr b="1" lang="en-US"/>
              <a:t>trees</a:t>
            </a:r>
            <a:r>
              <a:rPr b="1" lang="en-US"/>
              <a:t> based on random selection of data and variables.</a:t>
            </a:r>
            <a:endParaRPr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Shape 309"/>
          <p:cNvSpPr txBox="1"/>
          <p:nvPr>
            <p:ph idx="2" type="body"/>
          </p:nvPr>
        </p:nvSpPr>
        <p:spPr>
          <a:xfrm>
            <a:off x="227025" y="84400"/>
            <a:ext cx="86916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/>
              <a:t>Algorithm 7 - Random Forest</a:t>
            </a:r>
            <a:endParaRPr sz="3000"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75" y="3154763"/>
            <a:ext cx="3009192" cy="10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063" y="3189650"/>
            <a:ext cx="34956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499925" y="1767900"/>
            <a:ext cx="3547500" cy="4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1. Number of tree(ntrees) = 1000                          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Error rate = 0.02050114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Table -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4995175" y="1827225"/>
            <a:ext cx="34956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2. Number of tree(ntrees) = 2000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Error rate = 0.02050114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Table -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227025" y="207500"/>
            <a:ext cx="8691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 7 - Random Forest</a:t>
            </a:r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1047400"/>
            <a:ext cx="8691601" cy="51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227025" y="201627"/>
            <a:ext cx="8691600" cy="5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/>
              <a:t>Presented By -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509950" y="3894675"/>
            <a:ext cx="17232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Juhi Gurbani</a:t>
            </a:r>
            <a:endParaRPr b="1" sz="1800"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00" y="997088"/>
            <a:ext cx="2061513" cy="28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768925" y="2439950"/>
            <a:ext cx="73338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75" y="997100"/>
            <a:ext cx="1723199" cy="28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b="0" l="23747" r="22318" t="0"/>
          <a:stretch/>
        </p:blipFill>
        <p:spPr>
          <a:xfrm>
            <a:off x="6811001" y="997100"/>
            <a:ext cx="1723200" cy="285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0200" y="958302"/>
            <a:ext cx="2202273" cy="29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2233250" y="3935425"/>
            <a:ext cx="1961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Mohit Bhagchandani</a:t>
            </a:r>
            <a:endParaRPr b="1" sz="1800"/>
          </a:p>
        </p:txBody>
      </p:sp>
      <p:sp>
        <p:nvSpPr>
          <p:cNvPr id="174" name="Shape 174"/>
          <p:cNvSpPr txBox="1"/>
          <p:nvPr/>
        </p:nvSpPr>
        <p:spPr>
          <a:xfrm>
            <a:off x="4501650" y="3988200"/>
            <a:ext cx="20616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Manan Satra</a:t>
            </a:r>
            <a:endParaRPr b="1" sz="1800"/>
          </a:p>
        </p:txBody>
      </p:sp>
      <p:sp>
        <p:nvSpPr>
          <p:cNvPr id="175" name="Shape 175"/>
          <p:cNvSpPr txBox="1"/>
          <p:nvPr/>
        </p:nvSpPr>
        <p:spPr>
          <a:xfrm>
            <a:off x="6858000" y="4040950"/>
            <a:ext cx="167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Ria Echhpal</a:t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Shape 329"/>
          <p:cNvSpPr txBox="1"/>
          <p:nvPr>
            <p:ph type="title"/>
          </p:nvPr>
        </p:nvSpPr>
        <p:spPr>
          <a:xfrm>
            <a:off x="227025" y="172325"/>
            <a:ext cx="86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graphicFrame>
        <p:nvGraphicFramePr>
          <p:cNvPr id="330" name="Shape 330"/>
          <p:cNvGraphicFramePr/>
          <p:nvPr/>
        </p:nvGraphicFramePr>
        <p:xfrm>
          <a:off x="504100" y="118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{D24111ED-C71E-44BC-A60F-A8E6A8D1C9A3}</a:tableStyleId>
              </a:tblPr>
              <a:tblGrid>
                <a:gridCol w="4129450"/>
                <a:gridCol w="4129450"/>
              </a:tblGrid>
              <a:tr h="61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Algorithm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Error Rate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KNN(K=8)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0.1503417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Forest(n=3000)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0.01746393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0.04897494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C4.5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0.002657555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C5.0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0.009111617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KKNN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0.3037206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Naive Bayes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0.2574032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227025" y="2053877"/>
            <a:ext cx="8691600" cy="4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would try running the model on live projects from Kickstarter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would also include the Cancelled and Suspended states to produce better accuracy 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would try running Neural Nets on our data.</a:t>
            </a:r>
            <a:endParaRPr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8" name="Shape 338"/>
          <p:cNvSpPr txBox="1"/>
          <p:nvPr>
            <p:ph type="title"/>
          </p:nvPr>
        </p:nvSpPr>
        <p:spPr>
          <a:xfrm>
            <a:off x="227027" y="418350"/>
            <a:ext cx="86916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Scope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249175" y="1495000"/>
            <a:ext cx="79020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980000"/>
                </a:solidFill>
              </a:rPr>
              <a:t>Thank You</a:t>
            </a:r>
            <a:endParaRPr sz="4800">
              <a:solidFill>
                <a:srgbClr val="980000"/>
              </a:solidFill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457200" lvl="0" marL="13716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Questions?</a:t>
            </a:r>
            <a:endParaRPr sz="4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00"/>
              <a:t>rm(list=ls())</a:t>
            </a:r>
            <a:br>
              <a:rPr lang="en-US" sz="1000"/>
            </a:br>
            <a:r>
              <a:rPr lang="en-US" sz="1000"/>
              <a:t>set.seed(123)</a:t>
            </a:r>
            <a:br>
              <a:rPr lang="en-US" sz="1000"/>
            </a:br>
            <a:r>
              <a:rPr lang="en-US" sz="1000"/>
              <a:t>Startup_Raw&lt;-read.csv("D:\\HIGHER STUDIES\\Stevens\\MS SEM 2\\CS 513 KDD\\Project\\KDD Project Share\\Data sets and R code\\Final Dataset\\Startup_Raw.csv")</a:t>
            </a:r>
            <a:br>
              <a:rPr lang="en-US" sz="1000"/>
            </a:br>
            <a:r>
              <a:rPr lang="en-US" sz="1000"/>
              <a:t>Startup_Raw1&lt;-Startup_Raw[(!(Startup_Raw$state=="live") &amp; !(Startup_Raw$state=="canceled") &amp; !(Startup_Raw$state=="suspended") &amp; (Startup_Raw$country=="US")),]</a:t>
            </a:r>
            <a:br>
              <a:rPr lang="en-US" sz="1000"/>
            </a:br>
            <a:r>
              <a:rPr lang="en-US" sz="1000"/>
              <a:t>Startup_Raw1&lt;-Startup_Raw1[,c(-1,-2,-3,-5,-7,-9,-12,-13)]</a:t>
            </a:r>
            <a:br>
              <a:rPr lang="en-US" sz="1000"/>
            </a:br>
            <a:r>
              <a:rPr lang="en-US" sz="1000"/>
              <a:t>Startup_Raw1&lt;-Startup_Raw1[(substring(Startup_Raw1$deadline,7,8)=="16"|substring(Startup_Raw1$deadline,7,8)=="17"|substring(Startup_Raw1$deadline,7,8)=="18"),]</a:t>
            </a:r>
            <a:br>
              <a:rPr lang="en-US" sz="1000"/>
            </a:br>
            <a:r>
              <a:rPr lang="en-US" sz="1000"/>
              <a:t>Startup_Raw1&lt;-Startup_Raw1[(substring(Startup_Raw1$launched,7,8)=="16"|substring(Startup_Raw1$launched,7,8)=="17"),]</a:t>
            </a:r>
            <a:br>
              <a:rPr lang="en-US" sz="1000"/>
            </a:br>
            <a:r>
              <a:rPr lang="en-US" sz="1000"/>
              <a:t>Startup_Raw1$deadline &lt;- strptime(as.character(Startup_Raw1$deadline), "%m/%d/%y")</a:t>
            </a:r>
            <a:br>
              <a:rPr lang="en-US" sz="1000"/>
            </a:br>
            <a:r>
              <a:rPr lang="en-US" sz="1000"/>
              <a:t>Startup_Raw1$deadline &lt;- as.Date(Startup_Raw1$deadline)</a:t>
            </a:r>
            <a:br>
              <a:rPr lang="en-US" sz="1000"/>
            </a:br>
            <a:r>
              <a:rPr lang="en-US" sz="1000"/>
              <a:t>Startup_Raw1$launched &lt;- strptime(as.character(Startup_Raw1$launched), "%m/%d/%y")</a:t>
            </a:r>
            <a:br>
              <a:rPr lang="en-US" sz="1000"/>
            </a:br>
            <a:r>
              <a:rPr lang="en-US" sz="1000"/>
              <a:t>Startup_Raw1$launched &lt;- as.Date(Startup_Raw1$launched)</a:t>
            </a:r>
            <a:br>
              <a:rPr lang="en-US" sz="1000"/>
            </a:br>
            <a:r>
              <a:rPr lang="en-US" sz="1000"/>
              <a:t>library(zoo)</a:t>
            </a:r>
            <a:br>
              <a:rPr lang="en-US" sz="1000"/>
            </a:br>
            <a:r>
              <a:rPr lang="en-US" sz="1000"/>
              <a:t>Startup_Raw1$launched &lt;- as.yearqtr(Startup_Raw1$launched, format = "%Y-%m-%d")</a:t>
            </a:r>
            <a:br>
              <a:rPr lang="en-US" sz="1000"/>
            </a:br>
            <a:r>
              <a:rPr lang="en-US" sz="1000"/>
              <a:t>Startup_Raw1$deadline &lt;- as.yearqtr(Startup_Raw1$deadline, format = "%Y-%m-%d")</a:t>
            </a:r>
            <a:br>
              <a:rPr lang="en-US" sz="1000"/>
            </a:br>
            <a:r>
              <a:rPr lang="en-US" sz="1000"/>
              <a:t>Startup_Raw1$deadline = as.character(Startup_Raw1$deadline)</a:t>
            </a:r>
            <a:br>
              <a:rPr lang="en-US" sz="1000"/>
            </a:br>
            <a:r>
              <a:rPr lang="en-US" sz="1000"/>
              <a:t>Startup_Raw1 &lt;- cbind(Startup_Raw1, do.call("rbind", strsplit(Startup_Raw1[, 2], " ")))</a:t>
            </a:r>
            <a:br>
              <a:rPr lang="en-US" sz="1000"/>
            </a:br>
            <a:r>
              <a:rPr lang="en-US" sz="1000"/>
              <a:t>Startup_Raw1&lt;- Startup_Raw1[, -2]</a:t>
            </a:r>
            <a:br>
              <a:rPr lang="en-US" sz="1000"/>
            </a:br>
            <a:r>
              <a:rPr lang="en-US" sz="1000"/>
              <a:t>colnames(Startup_Raw1)[7] &lt;- "d_year"</a:t>
            </a:r>
            <a:br>
              <a:rPr lang="en-US" sz="1000"/>
            </a:br>
            <a:r>
              <a:rPr lang="en-US" sz="1000"/>
              <a:t>colnames(Startup_Raw1)[8] &lt;- "d_quarter"</a:t>
            </a:r>
            <a:br>
              <a:rPr lang="en-US" sz="1000"/>
            </a:br>
            <a:r>
              <a:rPr lang="en-US" sz="1000"/>
              <a:t>Startup_Raw1$launched = as.character(Startup_Raw1$launched)</a:t>
            </a:r>
            <a:br>
              <a:rPr lang="en-US" sz="1000"/>
            </a:br>
            <a:r>
              <a:rPr lang="en-US" sz="1000"/>
              <a:t>Startup_Raw1 &lt;- cbind(Startup_Raw1, do.call("rbind", strsplit(Startup_Raw1[,2], " ")))</a:t>
            </a:r>
            <a:br>
              <a:rPr lang="en-US" sz="1000"/>
            </a:br>
            <a:r>
              <a:rPr lang="en-US" sz="1000"/>
              <a:t>Startup_Raw1&lt;- Startup_Raw1[, -2]</a:t>
            </a:r>
            <a:br>
              <a:rPr lang="en-US" sz="1000"/>
            </a:br>
            <a:r>
              <a:rPr lang="en-US" sz="1000"/>
              <a:t>colnames(Startup_Raw1)[8] &lt;- "l_year"</a:t>
            </a:r>
            <a:br>
              <a:rPr lang="en-US" sz="1000"/>
            </a:br>
            <a:r>
              <a:rPr lang="en-US" sz="1000"/>
              <a:t>colnames(Startup_Raw1)[9] &lt;- "l_quarter"</a:t>
            </a:r>
            <a:br>
              <a:rPr lang="en-US" sz="1000"/>
            </a:br>
            <a:r>
              <a:rPr lang="en-US" sz="1000"/>
              <a:t>Startup_Raw1$d_quarter&lt;-as.numeric(factor(Startup_Raw1$d_quarter,levels=(c("Q1","Q2","Q3","Q4"))))</a:t>
            </a:r>
            <a:br>
              <a:rPr lang="en-US" sz="1000"/>
            </a:br>
            <a:r>
              <a:rPr lang="en-US" sz="1000"/>
              <a:t>Startup_Raw1$l_quarter&lt;-as.numeric(factor(Startup_Raw1$l_quarter,levels=(c("Q1","Q2","Q3","Q4"))))</a:t>
            </a:r>
            <a:br>
              <a:rPr lang="en-US" sz="1000"/>
            </a:br>
            <a:r>
              <a:rPr lang="en-US" sz="1000"/>
              <a:t>Startup_Raw1$main_category&lt;-as.numeric(factor(Startup_Raw1$main_category,levels=(c("Art","Comics","Crafts","Dance","Design","Fashion","Film &amp; Video","Food","Games","Journalism","Music","Photography","Publishing","Technology","Theater"))))</a:t>
            </a:r>
            <a:br>
              <a:rPr lang="en-US" sz="1000"/>
            </a:br>
            <a:r>
              <a:rPr lang="en-US" sz="1000"/>
              <a:t>Startup_Raw1$state&lt;-as.numeric(factor(Startup_Raw1$state,levels=(c("failed","successful"))))</a:t>
            </a:r>
            <a:endParaRPr sz="1000"/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Analysis Code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227025" y="863125"/>
            <a:ext cx="8691600" cy="5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Startup_Raw1$state&lt;-factor(Startup_Raw1$state,levels=(c("1","2")))</a:t>
            </a:r>
            <a:br>
              <a:rPr lang="en-US" sz="1000"/>
            </a:br>
            <a:r>
              <a:rPr lang="en-US" sz="1000"/>
              <a:t>#install.packages("RWeka")</a:t>
            </a:r>
            <a:br>
              <a:rPr lang="en-US" sz="1000"/>
            </a:br>
            <a:r>
              <a:rPr lang="en-US" sz="1000"/>
              <a:t>library(RWeka)</a:t>
            </a:r>
            <a:br>
              <a:rPr lang="en-US" sz="1000"/>
            </a:br>
            <a:r>
              <a:rPr lang="en-US" sz="1000"/>
              <a:t># fit model</a:t>
            </a:r>
            <a:br>
              <a:rPr lang="en-US" sz="1000"/>
            </a:br>
            <a:r>
              <a:rPr lang="en-US" sz="1000"/>
              <a:t>idx&lt;-sort(sample(nrow(Startup_Raw1),as.integer(.75*nrow(Startup_Raw1))))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/>
              <a:t>training&lt;-Startup_Raw1[idx,]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/>
              <a:t>test&lt;-Startup_Raw1[-idx,]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fit &lt;- J48(state~., data=training)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# summarize the fit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summary(fit)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plot(fit)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# make predictions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predictions &lt;- predict(fit, test[,-2])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# summarize accuracy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table(predictions, test$state)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wrong&lt;- (test$state!=predictions)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error_rate&lt;-sum(wrong)/length(wrong)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error_rate </a:t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C4.5 Code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/>
              <a:t>Startup_Raw1$state&lt;-factor(Startup_Raw1$state,levels=(c("1","2")))</a:t>
            </a:r>
            <a:br>
              <a:rPr lang="en-US" sz="1400"/>
            </a:br>
            <a:r>
              <a:rPr lang="en-US" sz="1400"/>
              <a:t>library('C50')</a:t>
            </a:r>
            <a:br>
              <a:rPr lang="en-US" sz="1400"/>
            </a:br>
            <a:r>
              <a:rPr lang="en-US" sz="1400"/>
              <a:t>idx&lt;-sort(sample(nrow(Startup_Raw1),as.integer(.75*nrow(Startup_Raw1))))</a:t>
            </a:r>
            <a:br>
              <a:rPr lang="en-US" sz="1400"/>
            </a:br>
            <a:r>
              <a:rPr lang="en-US" sz="1400"/>
              <a:t>training&lt;-Startup_Raw1[idx,]</a:t>
            </a:r>
            <a:br>
              <a:rPr lang="en-US" sz="1400"/>
            </a:br>
            <a:r>
              <a:rPr lang="en-US" sz="1400"/>
              <a:t>test&lt;-Startup_Raw1[-idx,]</a:t>
            </a:r>
            <a:br>
              <a:rPr lang="en-US" sz="1400"/>
            </a:br>
            <a:r>
              <a:rPr lang="en-US" sz="1400"/>
              <a:t>C50_class &lt;- C5.0( state~.,data=training )</a:t>
            </a:r>
            <a:br>
              <a:rPr lang="en-US" sz="1400"/>
            </a:br>
            <a:r>
              <a:rPr lang="en-US" sz="1400"/>
              <a:t>summary(C50_class )</a:t>
            </a:r>
            <a:br>
              <a:rPr lang="en-US" sz="1400"/>
            </a:br>
            <a:r>
              <a:rPr lang="en-US" sz="1400"/>
              <a:t>plot(C50_class)</a:t>
            </a:r>
            <a:br>
              <a:rPr lang="en-US" sz="1400"/>
            </a:br>
            <a:r>
              <a:rPr lang="en-US" sz="1400"/>
              <a:t>C50_predict&lt;-predict( C50_class ,test , type="class" )</a:t>
            </a:r>
            <a:br>
              <a:rPr lang="en-US" sz="1400"/>
            </a:br>
            <a:r>
              <a:rPr lang="en-US" sz="1400"/>
              <a:t>table(actual=test[,2],C50=C50_predict)</a:t>
            </a:r>
            <a:br>
              <a:rPr lang="en-US" sz="1400"/>
            </a:br>
            <a:r>
              <a:rPr lang="en-US" sz="1400"/>
              <a:t>wrong&lt;- (test[,2]!=C50_predict)</a:t>
            </a:r>
            <a:br>
              <a:rPr lang="en-US" sz="1400"/>
            </a:br>
            <a:r>
              <a:rPr lang="en-US" sz="1400"/>
              <a:t>c50_rate&lt;-sum(wrong)/length(test[,2])</a:t>
            </a:r>
            <a:br>
              <a:rPr lang="en-US" sz="1400"/>
            </a:br>
            <a:r>
              <a:rPr lang="en-US" sz="1400"/>
              <a:t>c50_rate</a:t>
            </a:r>
            <a:br>
              <a:rPr lang="en-US"/>
            </a:br>
            <a:endParaRPr/>
          </a:p>
        </p:txBody>
      </p:sp>
      <p:sp>
        <p:nvSpPr>
          <p:cNvPr id="369" name="Shape 369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C5.0 Code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227026" y="1112100"/>
            <a:ext cx="8387100" cy="4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Startup_Raw1$main_category&lt;-as.factor(Startup_Raw1$main_category)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Startup_Raw1$d_year&lt;-as.factor(Startup_Raw1$d_year)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Startup_Raw1$d_quarter&lt;-as.factor(Startup_Raw1$d_quarter)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Startup_Raw1$l_year&lt;-as.factor(Startup_Raw1$l_year)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Startup_Raw1$l_quarter&lt;-as.factor(Startup_Raw1$l_quarter)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Startup_Raw1&lt;-na.omit(Startup_Raw1)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idx&lt;-sort(sample(nrow(Startup_Raw1),as.integer(.75*nrow(Startup_Raw1))))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training&lt;-Startup_Raw1[idx,]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test&lt;-Startup_Raw1[-idx,]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predict&lt;-knn(training[,-2],test[,-2],training[,2],k=8)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table(actual=test[,2],predict)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wrong&lt;- (test[,2]!=predict)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error_rate&lt;-sum(wrong)/length(wrong)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#install.packages("class")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library(class)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errors&lt;-c()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ks &lt;- seq(from = 1, to = 50, by = 1)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for (i in ks) {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# Predicting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predict&lt;-knn(training[,-2],test[,-2],training[,2],k=i)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wrong&lt;- (test[,2]!=predict)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error_rate&lt;-sum(wrong)/length(wrong)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errors &lt;- append(errors, error_rate)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}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plot(ks, errors, type='l', main="Error rate vs K", xlab="k", ylab="error rate")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7" name="Shape 377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 Code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227025" y="1112100"/>
            <a:ext cx="8410800" cy="51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Startup_Raw1$state&lt;-factor(Startup_Raw1$state,levels=(c("1","2")))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Startup_Raw1$main_category&lt;-as.factor(Startup_Raw1$main_category)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Startup_Raw1$d_year&lt;-as.factor(Startup_Raw1$d_year)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Startup_Raw1$d_quarter&lt;-as.factor(Startup_Raw1$d_quarter)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Startup_Raw1$l_year&lt;-as.factor(Startup_Raw1$l_year)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Startup_Raw1$l_quarter&lt;-as.factor(Startup_Raw1$l_quarter)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Startup_Raw1&lt;-na.omit(Startup_Raw1)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idx&lt;-sort(sample(nrow(Startup_Raw1),as.integer(.75*nrow(Startup_Raw1))))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training&lt;-Startup_Raw1[idx,]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test&lt;-Startup_Raw1[-idx,]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#install.packages("randomForest")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library(randomForest)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fit &lt;- randomForest(state~main_category+backers+usd_pledged_real+usd_goal_real+d_year+d_quarter+l_year+l_quarter, data=training, importance=TRUE, ntree=1000)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importance(fit)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varImpPlot(fit)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Prediction &lt;- predict(fit, test)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table(actual=test[,2],Prediction)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wrong&lt;- (test[,2]!=Prediction 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error_rate&lt;-sum(wrong)/length(wrong)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error_rate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85" name="Shape 385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 Code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raw_normalized&lt;-as.data.frame (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cbind( main_category= as.factor(Startup_Raw1$main_category),state=as.character(Startup_Raw1[,2]), backers=mmnorm(Startup_Raw1[,3],min(as.numeric(Startup_Raw1[,3])),max(as.numeric(Startup_Raw1[,3])))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     , usd_pledged_real=mmnorm(Startup_Raw1[,4],min(as.numeric(Startup_Raw1[,4])),max(as.numeric(Startup_Raw1[,4]) ))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     ,usd_goal_real=mmnorm(Startup_Raw1[,5],min(as.numeric(Startup_Raw1[,5])),max(as.numeric(Startup_Raw1[,5])))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         ,d_year = as.factor(Startup_Raw1[,6]),d_quarter = Startup_Raw1[,7], l_year = Startup_Raw1[,8],l_quarter=Startup_Raw1[,9]))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idx&lt;-sort(sample(nrow(raw_normalized),as.integer(.75*nrow(raw_normalized))))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training&lt;-raw_normalized[idx,]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test&lt;-raw_normalized[-idx,]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library(kknn)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predict_k5 &lt;- kknn(formula=state~., training, test, k=5,kernel ="triangular" 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fit &lt;- fitted(predict_k5)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table(test$state,fit)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kknn_wrong&lt;-sum(test[,2]!=fit)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kknn_error_rate&lt;-kknn_wrong/length(test[,2])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kknn_error_rate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3" name="Shape 393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KKNN Code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226188" y="938109"/>
            <a:ext cx="8691600" cy="4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Startup_Raw1$state&lt;-factor(Startup_Raw1$state,levels=(c("1","2")))</a:t>
            </a:r>
            <a:br>
              <a:rPr lang="en-US"/>
            </a:br>
            <a:r>
              <a:rPr lang="en-US"/>
              <a:t>Startup_Raw1$main_category&lt;-as.factor(Startup_Raw1$main_category)</a:t>
            </a:r>
            <a:br>
              <a:rPr lang="en-US"/>
            </a:br>
            <a:r>
              <a:rPr lang="en-US"/>
              <a:t>Startup_Raw1$d_year&lt;-as.factor(Startup_Raw1$d_year)</a:t>
            </a:r>
            <a:br>
              <a:rPr lang="en-US"/>
            </a:br>
            <a:r>
              <a:rPr lang="en-US"/>
              <a:t>Startup_Raw1$d_quarter&lt;-as.factor(Startup_Raw1$d_quarter)</a:t>
            </a:r>
            <a:br>
              <a:rPr lang="en-US"/>
            </a:br>
            <a:r>
              <a:rPr lang="en-US"/>
              <a:t>Startup_Raw1$l_year&lt;-as.factor(Startup_Raw1$l_year)</a:t>
            </a:r>
            <a:br>
              <a:rPr lang="en-US"/>
            </a:br>
            <a:r>
              <a:rPr lang="en-US"/>
              <a:t>Startup_Raw1$l_quarter&lt;-as.factor(Startup_Raw1$l_quarter)</a:t>
            </a:r>
            <a:br>
              <a:rPr lang="en-US"/>
            </a:br>
            <a:r>
              <a:rPr lang="en-US"/>
              <a:t>Startup_Raw1&lt;-na.omit(Startup_Raw1)</a:t>
            </a:r>
            <a:br>
              <a:rPr lang="en-US"/>
            </a:br>
            <a:r>
              <a:rPr lang="en-US"/>
              <a:t>idx&lt;-sort(sample(nrow(Startup_Raw1),as.integer(.75*nrow(Startup_Raw1))))</a:t>
            </a:r>
            <a:br>
              <a:rPr lang="en-US"/>
            </a:br>
            <a:r>
              <a:rPr lang="en-US"/>
              <a:t>training&lt;-Startup_Raw1[idx,]</a:t>
            </a:r>
            <a:br>
              <a:rPr lang="en-US"/>
            </a:br>
            <a:r>
              <a:rPr lang="en-US"/>
              <a:t>test&lt;-Startup_Raw1[-idx,]</a:t>
            </a:r>
            <a:br>
              <a:rPr lang="en-US"/>
            </a:br>
            <a:r>
              <a:rPr lang="en-US"/>
              <a:t>library(class) </a:t>
            </a:r>
            <a:br>
              <a:rPr lang="en-US"/>
            </a:br>
            <a:r>
              <a:rPr lang="en-US"/>
              <a:t>library(e1071)</a:t>
            </a:r>
            <a:br>
              <a:rPr lang="en-US"/>
            </a:br>
            <a:r>
              <a:rPr lang="en-US"/>
              <a:t>nBayes_class &lt;- naiveBayes(state ~main_category+backers+d_year+d_quarter+usd_pledged_real+usd_goal_real+l_year+l_quarter, data =training)</a:t>
            </a:r>
            <a:br>
              <a:rPr lang="en-US"/>
            </a:br>
            <a:r>
              <a:rPr lang="en-US"/>
              <a:t>category_all&lt;-predict(nBayes_class,test[,-2])</a:t>
            </a:r>
            <a:br>
              <a:rPr lang="en-US"/>
            </a:br>
            <a:r>
              <a:rPr lang="en-US"/>
              <a:t>table(nBayes_class=category_all,state= test$state)</a:t>
            </a:r>
            <a:br>
              <a:rPr lang="en-US"/>
            </a:br>
            <a:r>
              <a:rPr lang="en-US"/>
              <a:t>NB_wrong&lt;-sum(category_all!=test$state)</a:t>
            </a:r>
            <a:br>
              <a:rPr lang="en-US"/>
            </a:br>
            <a:r>
              <a:rPr lang="en-US"/>
              <a:t>NB_error_rate&lt;-NB_wrong/length(category_all)</a:t>
            </a:r>
            <a:br>
              <a:rPr lang="en-US"/>
            </a:br>
            <a:r>
              <a:rPr lang="en-US"/>
              <a:t>NB_error_rate</a:t>
            </a:r>
            <a:endParaRPr/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Naive Bayes Code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227025" y="1192225"/>
            <a:ext cx="8691600" cy="49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What is Kickstarter?</a:t>
            </a:r>
            <a:endParaRPr b="1" sz="24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Kickstarter is a public-benefit corporation that maintains a crowdfunding platform focused on creativity and merchandising for projects</a:t>
            </a:r>
            <a:endParaRPr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It maintains data regarding various enrolled startups, their basic summary about the category of startup, funding amounts, launched and deadline dates, state etc.</a:t>
            </a:r>
            <a:endParaRPr sz="2000"/>
          </a:p>
          <a:p>
            <a:pPr indent="0" lvl="0" marL="0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000"/>
              <a:t>  </a:t>
            </a:r>
            <a:endParaRPr b="1" sz="2000"/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227025" y="260248"/>
            <a:ext cx="8691600" cy="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Introduction</a:t>
            </a:r>
            <a:endParaRPr b="1"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Startup_Raw1$state&lt;-factor(Startup_Raw1$state,levels=(c("1","2")))</a:t>
            </a:r>
            <a:br>
              <a:rPr lang="en-US"/>
            </a:br>
            <a:r>
              <a:rPr lang="en-US"/>
              <a:t>idx&lt;-sort(sample(nrow(Startup_Raw1),as.integer(.75*nrow(Startup_Raw1))))</a:t>
            </a:r>
            <a:br>
              <a:rPr lang="en-US"/>
            </a:br>
            <a:r>
              <a:rPr lang="en-US"/>
              <a:t>training&lt;-Startup_Raw1[idx,]</a:t>
            </a:r>
            <a:br>
              <a:rPr lang="en-US"/>
            </a:br>
            <a:r>
              <a:rPr lang="en-US"/>
              <a:t>test&lt;-Startup_Raw1[-idx,]</a:t>
            </a:r>
            <a:br>
              <a:rPr lang="en-US"/>
            </a:br>
            <a:r>
              <a:rPr lang="en-US"/>
              <a:t>library(rpart)</a:t>
            </a:r>
            <a:br>
              <a:rPr lang="en-US"/>
            </a:br>
            <a:r>
              <a:rPr lang="en-US"/>
              <a:t>library(rpart.plot)  			# Enhanced tree plots</a:t>
            </a:r>
            <a:br>
              <a:rPr lang="en-US"/>
            </a:br>
            <a:r>
              <a:rPr lang="en-US"/>
              <a:t>library(rattle)           # Fancy tree plot</a:t>
            </a:r>
            <a:br>
              <a:rPr lang="en-US"/>
            </a:br>
            <a:r>
              <a:rPr lang="en-US"/>
              <a:t>library(RColorBrewer)     # colors needed for rattle</a:t>
            </a:r>
            <a:br>
              <a:rPr lang="en-US"/>
            </a:br>
            <a:r>
              <a:rPr lang="en-US"/>
              <a:t>CART_class&lt;-rpart( state~.,data=training,method="class")</a:t>
            </a:r>
            <a:br>
              <a:rPr lang="en-US"/>
            </a:br>
            <a:r>
              <a:rPr lang="en-US"/>
              <a:t>prp(CART_class)</a:t>
            </a:r>
            <a:br>
              <a:rPr lang="en-US"/>
            </a:br>
            <a:r>
              <a:rPr lang="en-US"/>
              <a:t># summary(CART_class)</a:t>
            </a:r>
            <a:br>
              <a:rPr lang="en-US"/>
            </a:br>
            <a:r>
              <a:rPr lang="en-US"/>
              <a:t># text(CART_class)</a:t>
            </a:r>
            <a:br>
              <a:rPr lang="en-US"/>
            </a:br>
            <a:r>
              <a:rPr lang="en-US"/>
              <a:t># rpart.plot(CART_class)</a:t>
            </a:r>
            <a:br>
              <a:rPr lang="en-US"/>
            </a:br>
            <a:r>
              <a:rPr lang="en-US"/>
              <a:t># plotcp(CART_class)</a:t>
            </a:r>
            <a:br>
              <a:rPr lang="en-US"/>
            </a:br>
            <a:r>
              <a:rPr lang="en-US"/>
              <a:t>CART_predict&lt;-predict(CART_class,test, type='class')</a:t>
            </a:r>
            <a:br>
              <a:rPr lang="en-US"/>
            </a:br>
            <a:r>
              <a:rPr lang="en-US"/>
              <a:t>table(Actual=test[,2],CART=CART_predict)</a:t>
            </a:r>
            <a:br>
              <a:rPr lang="en-US"/>
            </a:br>
            <a:r>
              <a:rPr lang="en-US"/>
              <a:t>CART_wrong&lt;-sum(test[,2]!=CART_predict)</a:t>
            </a:r>
            <a:br>
              <a:rPr lang="en-US"/>
            </a:br>
            <a:r>
              <a:rPr lang="en-US"/>
              <a:t>CART_error_rate&lt;-CART_wrong/length(test[,2])</a:t>
            </a:r>
            <a:br>
              <a:rPr lang="en-US"/>
            </a:br>
            <a:r>
              <a:rPr lang="en-US"/>
              <a:t>CART_error_rate</a:t>
            </a:r>
            <a:endParaRPr/>
          </a:p>
        </p:txBody>
      </p:sp>
      <p:sp>
        <p:nvSpPr>
          <p:cNvPr id="409" name="Shape 409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CART Code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227025" y="277825"/>
            <a:ext cx="8691600" cy="58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Executive Summary</a:t>
            </a:r>
            <a:endParaRPr b="1"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Our dataset has projects classified as successful and failed. We aim to build a model such that we can predict the state of future projects.</a:t>
            </a:r>
            <a:endParaRPr sz="20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Our model will also help the projects which have failed to improve by analyzing the successful projects and the key features that are responsible for the project to be successful.</a:t>
            </a:r>
            <a:endParaRPr sz="2000"/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227025" y="735025"/>
            <a:ext cx="8691600" cy="5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Data source - https://www.kaggle.com/kemical/kickstarter-projects</a:t>
            </a:r>
            <a:endParaRPr sz="1800"/>
          </a:p>
          <a:p>
            <a:pPr indent="0" lvl="0" mar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Total variables - 15; Total Rows: 65535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Variables</a:t>
            </a:r>
            <a:r>
              <a:rPr lang="en-US" sz="1800"/>
              <a:t> used - 9; Rows used: 10536</a:t>
            </a:r>
            <a:endParaRPr sz="1800"/>
          </a:p>
          <a:p>
            <a:pPr indent="-342900" lvl="0" marL="457200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Factors: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Main Category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Backers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USD pledged real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USD goal real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Launched Date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Deadline Date</a:t>
            </a:r>
            <a:endParaRPr sz="1800"/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Target Variable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State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Successful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Failed</a:t>
            </a:r>
            <a:endParaRPr sz="1800"/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227025" y="207497"/>
            <a:ext cx="86916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Dataset - Kickstarter Projects</a:t>
            </a:r>
            <a:endParaRPr b="1"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50" y="152400"/>
            <a:ext cx="8616476" cy="61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226188" y="1236751"/>
            <a:ext cx="8691600" cy="4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Duplicate columns with similar values were deleted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Filter out data only related to USA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Take only successful and failed startups into consideration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Data standardization</a:t>
            </a:r>
            <a:endParaRPr sz="2400"/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Shape 213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227025" y="1086725"/>
            <a:ext cx="8691600" cy="50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81000" lvl="0" marL="45720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Normalize the Dataset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Factor the data if needed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Split the dataset into training and test 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Fit algorithm</a:t>
            </a:r>
            <a:endParaRPr sz="2400"/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Calculate the error rate</a:t>
            </a:r>
            <a:endParaRPr sz="2400"/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Shape 221"/>
          <p:cNvSpPr txBox="1"/>
          <p:nvPr>
            <p:ph idx="2" type="body"/>
          </p:nvPr>
        </p:nvSpPr>
        <p:spPr>
          <a:xfrm>
            <a:off x="227025" y="207498"/>
            <a:ext cx="86916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Algorithm Process</a:t>
            </a:r>
            <a:endParaRPr b="1"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227025" y="172325"/>
            <a:ext cx="8691600" cy="5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Algorithms Used</a:t>
            </a:r>
            <a:endParaRPr b="1"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-419100" lvl="0" marL="457200" rtl="0">
              <a:spcBef>
                <a:spcPts val="120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Naive Bayes</a:t>
            </a:r>
            <a:endParaRPr b="1"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CART</a:t>
            </a:r>
            <a:endParaRPr b="1"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C4.5</a:t>
            </a:r>
            <a:endParaRPr b="1"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C5.0</a:t>
            </a:r>
            <a:endParaRPr b="1"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KNN</a:t>
            </a:r>
            <a:endParaRPr b="1"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KKNN</a:t>
            </a:r>
            <a:endParaRPr b="1"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Random Forest</a:t>
            </a:r>
            <a:endParaRPr b="1" sz="3000"/>
          </a:p>
          <a:p>
            <a:pPr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Slides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